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9" r:id="rId2"/>
    <p:sldId id="328" r:id="rId3"/>
    <p:sldId id="317" r:id="rId4"/>
    <p:sldId id="282" r:id="rId5"/>
    <p:sldId id="260" r:id="rId6"/>
    <p:sldId id="262" r:id="rId7"/>
    <p:sldId id="404" r:id="rId8"/>
    <p:sldId id="403" r:id="rId9"/>
    <p:sldId id="441" r:id="rId10"/>
    <p:sldId id="431" r:id="rId11"/>
    <p:sldId id="443" r:id="rId12"/>
    <p:sldId id="376" r:id="rId13"/>
    <p:sldId id="427" r:id="rId14"/>
    <p:sldId id="432" r:id="rId15"/>
    <p:sldId id="444" r:id="rId16"/>
    <p:sldId id="402" r:id="rId17"/>
    <p:sldId id="406" r:id="rId18"/>
    <p:sldId id="407" r:id="rId19"/>
    <p:sldId id="384" r:id="rId20"/>
    <p:sldId id="418" r:id="rId21"/>
    <p:sldId id="410" r:id="rId22"/>
    <p:sldId id="445" r:id="rId23"/>
    <p:sldId id="440" r:id="rId24"/>
    <p:sldId id="433" r:id="rId25"/>
    <p:sldId id="434" r:id="rId26"/>
    <p:sldId id="387" r:id="rId27"/>
    <p:sldId id="435" r:id="rId28"/>
    <p:sldId id="426" r:id="rId29"/>
    <p:sldId id="446" r:id="rId30"/>
    <p:sldId id="436" r:id="rId31"/>
    <p:sldId id="437" r:id="rId32"/>
    <p:sldId id="428" r:id="rId33"/>
    <p:sldId id="416" r:id="rId34"/>
    <p:sldId id="439" r:id="rId35"/>
    <p:sldId id="430" r:id="rId36"/>
    <p:sldId id="438" r:id="rId37"/>
    <p:sldId id="30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326"/>
    <a:srgbClr val="282A2B"/>
    <a:srgbClr val="4D9A97"/>
    <a:srgbClr val="51B4B0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27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160A0-3989-4EBF-A816-9888A81E1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06B81-5CEF-47FC-943B-DDE7BAF84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0E08B-8905-4D95-BA53-3DB0B4CA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3BF49-FCAB-4A64-AF73-675226DD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6CD5-D7B1-4BCE-8CF2-CF5ED251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998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0C4F7-A514-4561-98FD-2CE8DA4D1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85CAF-DF74-4539-B94A-F1434936F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59F5E-EE01-4974-837E-8B0D52F1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09960-911B-44BC-BD88-B7609112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B4AE6-D451-4E7D-9005-B5412941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0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EDCD-C45C-43BC-8D9C-88663AF8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65C57-B668-4084-8888-E930FFBFB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3FB27-3D13-4D56-8440-75491551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8DD51-40FB-4B57-8931-53CEE144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D7EE0-ABF9-4E9A-B249-999D101A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015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D207-CAC4-44B3-ADD8-CFD06341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287FA-75E5-4B50-B9DE-539360518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183A8-B9E7-4097-99F4-638AFEED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EC38A-ED53-4A68-B8E1-7AF30D2D5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B000A-6800-4B26-B7BB-3BCDACCBF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599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7265-6EB0-47CA-AACB-D4762D5C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674DD-8E75-4FD4-A8DC-82E5CAEAA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CDC2D-3948-4E47-9D1A-6E55E0C2D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1C07D-99DB-4084-BF65-FFBCDD25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9E22B-BCB0-47A1-9342-2CFE92740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DB8C1C-BB8B-4A35-A88E-4B57D9D0D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5015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CDE9-008B-4CFE-B086-A7DBC35E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72C1A-9B4E-4D75-AF52-578DED4AC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2E81C-0BA8-4A38-80FF-23B66FAC6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0ED70-B740-4C3A-B6ED-4D696F3BD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C47B0-9F3C-41CA-BB1C-6C4E371DDF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201797-236A-4E45-8E53-C0CC5940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E650D8-FD38-4935-B821-09010974D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AB6BB-A657-42D8-851F-E37E159C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938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A723-71E1-482F-A66B-DB5F18CE4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6B116-E4DB-44DF-9427-5FEE7BA1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9B341-E7F0-41BD-B4B7-4070014A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169F0-C490-4ACC-8847-E1C05E5B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414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2B94AE-8B06-4064-912B-88C746211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855FB-54E1-4ABB-A3D5-EED50ECE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E04AB2-FB85-4CA0-BB4F-3DBCD9BD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29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51E3-DD17-4438-AC8A-965179662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759D1-9DB8-4CC1-BC2A-6BE268000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709BC-E085-46D6-B7F4-05982FA1C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7B1D6-30EB-4DB2-93F6-3E3D9750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F4B2D0-B12E-46B4-82CD-506E799E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68547-EF9A-4CB2-B51A-6BD00B6B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520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8B947-A524-43C1-B110-694C04F5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017F43-8313-4B7A-8763-299CA4220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819D5-456B-434D-8BA7-8A109ED1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E727A-3145-4C64-8156-DE2B961D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85F62-DC1A-4A3C-BEC4-7A5369F0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9718EE-8614-409D-90B4-A27081F0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0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CD6CA-7D65-4B54-8081-43E0F851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D5FD6-1C82-47DE-A504-14C307FDE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6BB65-03F9-4B64-85EB-912A97974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E068-8CB9-42FD-9FAF-B18D97899BE9}" type="datetimeFigureOut">
              <a:rPr lang="en-CA" smtClean="0"/>
              <a:t>2025-06-04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95EC1-9FE7-46CE-8375-AE4904380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9CAC5-49C7-42FF-AF8C-19332BAA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EFF2A-3D38-4059-948F-750E4190EB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87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62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B2DE3-82F9-A168-0F0D-17F36DCE9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5E09B-4BF5-A27E-76A0-99DF982B9997}"/>
              </a:ext>
            </a:extLst>
          </p:cNvPr>
          <p:cNvSpPr txBox="1"/>
          <p:nvPr/>
        </p:nvSpPr>
        <p:spPr>
          <a:xfrm>
            <a:off x="0" y="1855113"/>
            <a:ext cx="12191999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Navigating Opportunity: Assessing Emerging Markets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92C58B-C559-C4C3-D5C7-DC045C029639}"/>
              </a:ext>
            </a:extLst>
          </p:cNvPr>
          <p:cNvSpPr txBox="1"/>
          <p:nvPr/>
        </p:nvSpPr>
        <p:spPr>
          <a:xfrm>
            <a:off x="2815015" y="2531647"/>
            <a:ext cx="3985247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Presenters: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CE733-40D4-3A1B-BD01-01A2811C3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143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EECA46-9969-A28A-897B-B2DB0D653AAA}"/>
              </a:ext>
            </a:extLst>
          </p:cNvPr>
          <p:cNvSpPr txBox="1"/>
          <p:nvPr/>
        </p:nvSpPr>
        <p:spPr>
          <a:xfrm>
            <a:off x="2075417" y="4821382"/>
            <a:ext cx="28861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Dominic Bokor-Ingram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Senior Portfolio Manager, Emerging and Frontier Markets,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Fiera Capital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B70DE3-0C64-E4E5-DD17-C216C8B37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737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76B7FC0-64C6-D9EF-F8B7-F4A490DE414A}"/>
              </a:ext>
            </a:extLst>
          </p:cNvPr>
          <p:cNvSpPr txBox="1"/>
          <p:nvPr/>
        </p:nvSpPr>
        <p:spPr>
          <a:xfrm>
            <a:off x="4776658" y="4821381"/>
            <a:ext cx="264000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Vivian Lin Thurston, CFA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Partner, Portfolio Manager,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William Blair Investment Management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8044CA-236B-CBA7-CB4E-3376D356DF82}"/>
              </a:ext>
            </a:extLst>
          </p:cNvPr>
          <p:cNvSpPr txBox="1"/>
          <p:nvPr/>
        </p:nvSpPr>
        <p:spPr>
          <a:xfrm>
            <a:off x="7339341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CA933F4-0113-A8BA-1E69-DEC785C44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6435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CFA178E-4860-4438-275F-24F7268F179B}"/>
              </a:ext>
            </a:extLst>
          </p:cNvPr>
          <p:cNvSpPr txBox="1"/>
          <p:nvPr/>
        </p:nvSpPr>
        <p:spPr>
          <a:xfrm>
            <a:off x="7450117" y="4821382"/>
            <a:ext cx="2362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Candy Wong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Portfolio Manager, International Strategies,</a:t>
            </a:r>
          </a:p>
          <a:p>
            <a:pPr algn="ctr"/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Manitoba Civil Service Superannuation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B68B5-8795-EED9-92FB-A93BE89B3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ACC514-7E6C-F171-DF54-B7A67EF74146}"/>
              </a:ext>
            </a:extLst>
          </p:cNvPr>
          <p:cNvGrpSpPr/>
          <p:nvPr/>
        </p:nvGrpSpPr>
        <p:grpSpPr>
          <a:xfrm>
            <a:off x="1057275" y="2712270"/>
            <a:ext cx="10077450" cy="391886"/>
            <a:chOff x="1057275" y="3569724"/>
            <a:chExt cx="10077450" cy="3918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40BC087-8997-78C8-8DC2-221A6660A191}"/>
                </a:ext>
              </a:extLst>
            </p:cNvPr>
            <p:cNvCxnSpPr/>
            <p:nvPr/>
          </p:nvCxnSpPr>
          <p:spPr>
            <a:xfrm>
              <a:off x="1057275" y="3765667"/>
              <a:ext cx="10077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9E2A864F-7A1F-F52A-81DD-7558DF0E742B}"/>
                </a:ext>
              </a:extLst>
            </p:cNvPr>
            <p:cNvSpPr/>
            <p:nvPr/>
          </p:nvSpPr>
          <p:spPr>
            <a:xfrm>
              <a:off x="4902182" y="3569724"/>
              <a:ext cx="2378110" cy="39188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latin typeface="Arial" charset="0"/>
                  <a:ea typeface="Arial" charset="0"/>
                  <a:cs typeface="Arial" charset="0"/>
                </a:rPr>
                <a:t>QUESTION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6E7599A-29D9-AF8D-43DB-AFF9750CEF70}"/>
              </a:ext>
            </a:extLst>
          </p:cNvPr>
          <p:cNvSpPr txBox="1"/>
          <p:nvPr/>
        </p:nvSpPr>
        <p:spPr>
          <a:xfrm>
            <a:off x="855255" y="3518602"/>
            <a:ext cx="1047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Is the higher volatility in emerging markets justified by the long-term return prospects?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C7EC63-04F4-C776-C86B-9185B470841E}"/>
              </a:ext>
            </a:extLst>
          </p:cNvPr>
          <p:cNvSpPr txBox="1"/>
          <p:nvPr/>
        </p:nvSpPr>
        <p:spPr>
          <a:xfrm>
            <a:off x="2147886" y="1899634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WORKSHOP Q&amp;A</a:t>
            </a:r>
            <a:endParaRPr lang="en-CA" sz="2800" dirty="0">
              <a:solidFill>
                <a:srgbClr val="ED23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5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835B0-4BE1-75FF-FE8A-CBA42D73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3CDAA-AFF5-E161-6DBF-094DBD427042}"/>
              </a:ext>
            </a:extLst>
          </p:cNvPr>
          <p:cNvSpPr txBox="1"/>
          <p:nvPr/>
        </p:nvSpPr>
        <p:spPr>
          <a:xfrm>
            <a:off x="137532" y="1855112"/>
            <a:ext cx="11916936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The Future of Net Zero — Adaptive Strategies in Challenging Times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130960-F0DA-7208-4B7E-7EEFA2180F2D}"/>
              </a:ext>
            </a:extLst>
          </p:cNvPr>
          <p:cNvSpPr txBox="1"/>
          <p:nvPr/>
        </p:nvSpPr>
        <p:spPr>
          <a:xfrm>
            <a:off x="2872255" y="2531647"/>
            <a:ext cx="4333875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 err="1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Panellists</a:t>
            </a: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E0DEE53-4E15-9546-F89B-4F2C90BB3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4496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009F3C-C8BE-7210-3DD1-0DFAB93DE9FE}"/>
              </a:ext>
            </a:extLst>
          </p:cNvPr>
          <p:cNvSpPr txBox="1"/>
          <p:nvPr/>
        </p:nvSpPr>
        <p:spPr>
          <a:xfrm>
            <a:off x="350929" y="4821382"/>
            <a:ext cx="26397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Jeff Chan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Director, ESG Investing,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Canada Post Pension Plan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56C88A-1A94-8B80-2816-62FF77F14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485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FE3D911-B88E-B37B-0B66-AF018F69F457}"/>
              </a:ext>
            </a:extLst>
          </p:cNvPr>
          <p:cNvSpPr txBox="1"/>
          <p:nvPr/>
        </p:nvSpPr>
        <p:spPr>
          <a:xfrm>
            <a:off x="2783397" y="4821381"/>
            <a:ext cx="2252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Richard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Iwuc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Portfolio Manager,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Alberta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F9AB50-6F98-5B60-D55C-D4A3A40F9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74498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7868F74-E5BC-9713-DA00-A55B437AEE5D}"/>
              </a:ext>
            </a:extLst>
          </p:cNvPr>
          <p:cNvSpPr txBox="1"/>
          <p:nvPr/>
        </p:nvSpPr>
        <p:spPr>
          <a:xfrm>
            <a:off x="5102767" y="4821381"/>
            <a:ext cx="2153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Caroline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Kidnie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Vice-president of Investment and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Climate Risk,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OMERS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8E99104-FEC5-24BF-4C84-7CD424621A8F}"/>
              </a:ext>
            </a:extLst>
          </p:cNvPr>
          <p:cNvSpPr txBox="1"/>
          <p:nvPr/>
        </p:nvSpPr>
        <p:spPr>
          <a:xfrm>
            <a:off x="9269205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D2C80A1-FD27-A854-ADC8-36EF327263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5480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317B229-4DC4-7CB3-E8A6-1527A4CEB23B}"/>
              </a:ext>
            </a:extLst>
          </p:cNvPr>
          <p:cNvSpPr txBox="1"/>
          <p:nvPr/>
        </p:nvSpPr>
        <p:spPr>
          <a:xfrm>
            <a:off x="9227215" y="4821382"/>
            <a:ext cx="27312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Katheen Pabla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Director, Public Markets,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CAAT Pension Plan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248BED-D0C7-8CFC-1448-E82ACB7881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65109" y="327419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EB6F1-0F23-15A8-54D3-E70E43D35886}"/>
              </a:ext>
            </a:extLst>
          </p:cNvPr>
          <p:cNvSpPr txBox="1"/>
          <p:nvPr/>
        </p:nvSpPr>
        <p:spPr>
          <a:xfrm>
            <a:off x="7255929" y="4796616"/>
            <a:ext cx="2327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Yi Shi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Client Portfolio Manager and Engagement Specialist,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Pictet Asset Management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6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FE86-1656-0543-8166-B28B2B4B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6CEA1A-2866-76D5-A913-5AB06E46E901}"/>
              </a:ext>
            </a:extLst>
          </p:cNvPr>
          <p:cNvSpPr txBox="1"/>
          <p:nvPr/>
        </p:nvSpPr>
        <p:spPr>
          <a:xfrm>
            <a:off x="0" y="1855112"/>
            <a:ext cx="12199619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Looking Beyond the Hype — Finding Opportunities in Transformative Sectors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82E391-85E5-E371-8B46-D4A86081CECB}"/>
              </a:ext>
            </a:extLst>
          </p:cNvPr>
          <p:cNvSpPr txBox="1"/>
          <p:nvPr/>
        </p:nvSpPr>
        <p:spPr>
          <a:xfrm>
            <a:off x="2608087" y="2531647"/>
            <a:ext cx="4333875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 err="1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Panellists</a:t>
            </a: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8B3FB67-5EB0-5CE2-4C18-B9644805A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996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6D09727-56DE-6133-22C2-E814BA2329CE}"/>
              </a:ext>
            </a:extLst>
          </p:cNvPr>
          <p:cNvSpPr txBox="1"/>
          <p:nvPr/>
        </p:nvSpPr>
        <p:spPr>
          <a:xfrm>
            <a:off x="837583" y="4821382"/>
            <a:ext cx="2814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Jonathan Curtis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Executive Vice-president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and CIO,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Franklin Equity Group (FEG)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D6E53CC-8654-7D87-3A27-18522D9A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137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60D95A-C2F2-B1E3-2DAC-DEDC74791AA8}"/>
              </a:ext>
            </a:extLst>
          </p:cNvPr>
          <p:cNvSpPr txBox="1"/>
          <p:nvPr/>
        </p:nvSpPr>
        <p:spPr>
          <a:xfrm>
            <a:off x="3421415" y="4821381"/>
            <a:ext cx="273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Justin Lord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Senior Executive Managing Director and Global Head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of Public Markets,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AIMCo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25A004-7E17-5221-22CA-31B40C513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280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9F77DE-75D6-837D-7C1E-435C6C90C4C4}"/>
              </a:ext>
            </a:extLst>
          </p:cNvPr>
          <p:cNvSpPr txBox="1"/>
          <p:nvPr/>
        </p:nvSpPr>
        <p:spPr>
          <a:xfrm>
            <a:off x="6011895" y="4821381"/>
            <a:ext cx="2632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Peter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Orcheson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Director, Total Fund Management,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PNYX Investments Ltd.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06BCC5-8B12-DC3E-5D31-4F75C37B4FF2}"/>
              </a:ext>
            </a:extLst>
          </p:cNvPr>
          <p:cNvSpPr txBox="1"/>
          <p:nvPr/>
        </p:nvSpPr>
        <p:spPr>
          <a:xfrm>
            <a:off x="8644365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A6FC136-72E5-B9AA-A2BC-DD7541B262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96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9061A92-68C0-BD84-BDC5-9E241D45BDA8}"/>
              </a:ext>
            </a:extLst>
          </p:cNvPr>
          <p:cNvSpPr txBox="1"/>
          <p:nvPr/>
        </p:nvSpPr>
        <p:spPr>
          <a:xfrm>
            <a:off x="8708276" y="4821382"/>
            <a:ext cx="245307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Caroline Cakebread</a:t>
            </a:r>
            <a:br>
              <a:rPr lang="en-US" sz="14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Co-founder, </a:t>
            </a:r>
          </a:p>
          <a:p>
            <a:pPr algn="ctr"/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Canadian Leadership Congress</a:t>
            </a:r>
            <a:endParaRPr lang="en-US" sz="1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62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411C6-0A14-C288-8C35-584754E95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257525-A77C-A079-044A-9CC26DB11616}"/>
              </a:ext>
            </a:extLst>
          </p:cNvPr>
          <p:cNvGrpSpPr/>
          <p:nvPr/>
        </p:nvGrpSpPr>
        <p:grpSpPr>
          <a:xfrm>
            <a:off x="1057275" y="2712270"/>
            <a:ext cx="10077450" cy="391886"/>
            <a:chOff x="1057275" y="3569724"/>
            <a:chExt cx="10077450" cy="3918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B8F58B0-DB1B-57D5-2097-9A0A3405E68B}"/>
                </a:ext>
              </a:extLst>
            </p:cNvPr>
            <p:cNvCxnSpPr/>
            <p:nvPr/>
          </p:nvCxnSpPr>
          <p:spPr>
            <a:xfrm>
              <a:off x="1057275" y="3765667"/>
              <a:ext cx="10077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0171CF3A-0409-B634-3487-D05DF04441A2}"/>
                </a:ext>
              </a:extLst>
            </p:cNvPr>
            <p:cNvSpPr/>
            <p:nvPr/>
          </p:nvSpPr>
          <p:spPr>
            <a:xfrm>
              <a:off x="4902182" y="3569724"/>
              <a:ext cx="2378110" cy="39188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latin typeface="Arial" charset="0"/>
                  <a:ea typeface="Arial" charset="0"/>
                  <a:cs typeface="Arial" charset="0"/>
                </a:rPr>
                <a:t>QUESTION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F9B615-AD7A-C83F-D3E8-A366E8BBF91D}"/>
              </a:ext>
            </a:extLst>
          </p:cNvPr>
          <p:cNvSpPr txBox="1"/>
          <p:nvPr/>
        </p:nvSpPr>
        <p:spPr>
          <a:xfrm>
            <a:off x="855255" y="3518602"/>
            <a:ext cx="1047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In 10 years, what sector do you think will </a:t>
            </a:r>
            <a:b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dominate the top of the index? Why?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E82B4-479E-01BE-B201-993F686DEE03}"/>
              </a:ext>
            </a:extLst>
          </p:cNvPr>
          <p:cNvSpPr txBox="1"/>
          <p:nvPr/>
        </p:nvSpPr>
        <p:spPr>
          <a:xfrm>
            <a:off x="2147886" y="1899634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WORKSHOP Q&amp;A</a:t>
            </a:r>
            <a:endParaRPr lang="en-CA" sz="2800" dirty="0">
              <a:solidFill>
                <a:srgbClr val="ED23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4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1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21CC9-025D-48AC-AA89-06B76256B4D5}"/>
              </a:ext>
            </a:extLst>
          </p:cNvPr>
          <p:cNvSpPr txBox="1"/>
          <p:nvPr/>
        </p:nvSpPr>
        <p:spPr>
          <a:xfrm>
            <a:off x="1057275" y="1855113"/>
            <a:ext cx="10077450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Shaping Tomorrow: The Future of Global Markets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A977A2-6F08-9876-8151-80F4DC374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5950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5D1685-5CCE-C950-4D8F-502F17293471}"/>
              </a:ext>
            </a:extLst>
          </p:cNvPr>
          <p:cNvSpPr txBox="1"/>
          <p:nvPr/>
        </p:nvSpPr>
        <p:spPr>
          <a:xfrm>
            <a:off x="2209800" y="4821381"/>
            <a:ext cx="330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J. Christopher Giancarlo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Former Chairman of the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U.S. Commodity Futures Trading Commission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96123-5E0B-84FD-40EC-7B4E08F55BBE}"/>
              </a:ext>
            </a:extLst>
          </p:cNvPr>
          <p:cNvSpPr txBox="1"/>
          <p:nvPr/>
        </p:nvSpPr>
        <p:spPr>
          <a:xfrm>
            <a:off x="821267" y="2531647"/>
            <a:ext cx="6079067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Presenter: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8676A-9FAC-07A7-356E-004DD28BE2EC}"/>
              </a:ext>
            </a:extLst>
          </p:cNvPr>
          <p:cNvSpPr txBox="1"/>
          <p:nvPr/>
        </p:nvSpPr>
        <p:spPr>
          <a:xfrm>
            <a:off x="5511800" y="2506640"/>
            <a:ext cx="607906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9B90FF-C18A-22A8-6558-693DFB3D7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3055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8BF6A0-4B9D-8D61-27E7-F93A911C0D76}"/>
              </a:ext>
            </a:extLst>
          </p:cNvPr>
          <p:cNvSpPr txBox="1"/>
          <p:nvPr/>
        </p:nvSpPr>
        <p:spPr>
          <a:xfrm>
            <a:off x="7149987" y="4821382"/>
            <a:ext cx="29158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Dr. Marlene Puffer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Former CIO, </a:t>
            </a:r>
            <a:r>
              <a:rPr lang="en-CA" sz="1400" dirty="0" err="1">
                <a:latin typeface="Arial" panose="020B0604020202020204" pitchFamily="34" charset="0"/>
                <a:cs typeface="Arial" panose="020B0604020202020204" pitchFamily="34" charset="0"/>
              </a:rPr>
              <a:t>AIMCo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and Advisory Board Member,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Canadian Leadership Congress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7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21CC9-025D-48AC-AA89-06B76256B4D5}"/>
              </a:ext>
            </a:extLst>
          </p:cNvPr>
          <p:cNvSpPr txBox="1"/>
          <p:nvPr/>
        </p:nvSpPr>
        <p:spPr>
          <a:xfrm>
            <a:off x="1057275" y="1855112"/>
            <a:ext cx="10077450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New Approaches to Infrastructure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A96123-5E0B-84FD-40EC-7B4E08F55BBE}"/>
              </a:ext>
            </a:extLst>
          </p:cNvPr>
          <p:cNvSpPr txBox="1"/>
          <p:nvPr/>
        </p:nvSpPr>
        <p:spPr>
          <a:xfrm>
            <a:off x="2608087" y="2531647"/>
            <a:ext cx="4333875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 err="1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Panellists</a:t>
            </a: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DA1D5AA-2D2A-E176-604D-E9FF978B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996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140C693-6AEA-D8B1-CF84-5B1B2F56626B}"/>
              </a:ext>
            </a:extLst>
          </p:cNvPr>
          <p:cNvSpPr txBox="1"/>
          <p:nvPr/>
        </p:nvSpPr>
        <p:spPr>
          <a:xfrm>
            <a:off x="837583" y="4821382"/>
            <a:ext cx="28143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Federico Cervantes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Partner and Head of the Investment Consulting Practice for Central Canada,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Aon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6A1F4E5-4C63-31B9-45F8-F2956900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137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DD5D719-1761-857A-5BCE-D37F26D2FC5A}"/>
              </a:ext>
            </a:extLst>
          </p:cNvPr>
          <p:cNvSpPr txBox="1"/>
          <p:nvPr/>
        </p:nvSpPr>
        <p:spPr>
          <a:xfrm>
            <a:off x="3421415" y="4821381"/>
            <a:ext cx="273129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Filip Ksiazkiewicz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Senior Portfolio Manager, Private Assets,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Telus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AA977A2-6F08-9876-8151-80F4DC374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280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55D1685-5CCE-C950-4D8F-502F17293471}"/>
              </a:ext>
            </a:extLst>
          </p:cNvPr>
          <p:cNvSpPr txBox="1"/>
          <p:nvPr/>
        </p:nvSpPr>
        <p:spPr>
          <a:xfrm>
            <a:off x="6116143" y="4821381"/>
            <a:ext cx="242397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Alex Side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Managing Director, Infrastructure,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IMCO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88676A-9FAC-07A7-356E-004DD28BE2EC}"/>
              </a:ext>
            </a:extLst>
          </p:cNvPr>
          <p:cNvSpPr txBox="1"/>
          <p:nvPr/>
        </p:nvSpPr>
        <p:spPr>
          <a:xfrm>
            <a:off x="8644365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8F5A2C0-FCCD-CB76-D56C-09C16C60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96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CFC7281-5AFF-6974-571F-27BBACE7590F}"/>
              </a:ext>
            </a:extLst>
          </p:cNvPr>
          <p:cNvSpPr txBox="1"/>
          <p:nvPr/>
        </p:nvSpPr>
        <p:spPr>
          <a:xfrm>
            <a:off x="8422691" y="4821382"/>
            <a:ext cx="3024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Loren Francis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Vice-president and Principal,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Highview Financial Group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65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797C1-C4DE-44C9-640A-90431976B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8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37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3A7151D-A1F1-4509-9DB5-BC5C69AD2A91}"/>
              </a:ext>
            </a:extLst>
          </p:cNvPr>
          <p:cNvGrpSpPr/>
          <p:nvPr/>
        </p:nvGrpSpPr>
        <p:grpSpPr>
          <a:xfrm>
            <a:off x="1057275" y="2712270"/>
            <a:ext cx="10077450" cy="391886"/>
            <a:chOff x="1057275" y="3569724"/>
            <a:chExt cx="10077450" cy="39188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8FB463-94C0-4B2C-9D4F-684AF3845A40}"/>
                </a:ext>
              </a:extLst>
            </p:cNvPr>
            <p:cNvCxnSpPr/>
            <p:nvPr/>
          </p:nvCxnSpPr>
          <p:spPr>
            <a:xfrm>
              <a:off x="1057275" y="3765667"/>
              <a:ext cx="10077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" name="Parallelogram 1">
              <a:extLst>
                <a:ext uri="{FF2B5EF4-FFF2-40B4-BE49-F238E27FC236}">
                  <a16:creationId xmlns:a16="http://schemas.microsoft.com/office/drawing/2014/main" id="{053085EE-4DBA-45F1-ABD3-C61406017D00}"/>
                </a:ext>
              </a:extLst>
            </p:cNvPr>
            <p:cNvSpPr/>
            <p:nvPr/>
          </p:nvSpPr>
          <p:spPr>
            <a:xfrm>
              <a:off x="4902182" y="3569724"/>
              <a:ext cx="2378110" cy="39188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latin typeface="Arial" charset="0"/>
                  <a:ea typeface="Arial" charset="0"/>
                  <a:cs typeface="Arial" charset="0"/>
                </a:rPr>
                <a:t>QUESTION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704AE3-1A0E-442D-B719-ED752AF1C260}"/>
              </a:ext>
            </a:extLst>
          </p:cNvPr>
          <p:cNvSpPr txBox="1"/>
          <p:nvPr/>
        </p:nvSpPr>
        <p:spPr>
          <a:xfrm>
            <a:off x="855255" y="3518602"/>
            <a:ext cx="1047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Given the current geopolitical environment, should pension plans be investing more in Canada?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6E50F5-FC5F-4E45-BD51-22D0C51EDE12}"/>
              </a:ext>
            </a:extLst>
          </p:cNvPr>
          <p:cNvSpPr txBox="1"/>
          <p:nvPr/>
        </p:nvSpPr>
        <p:spPr>
          <a:xfrm>
            <a:off x="2147886" y="1899634"/>
            <a:ext cx="7896225" cy="24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CONGRESSIONAL HUDDLE</a:t>
            </a:r>
            <a:endParaRPr lang="en-CA" sz="2800" dirty="0">
              <a:solidFill>
                <a:srgbClr val="ED23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66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DB21CC9-025D-48AC-AA89-06B76256B4D5}"/>
              </a:ext>
            </a:extLst>
          </p:cNvPr>
          <p:cNvSpPr txBox="1"/>
          <p:nvPr/>
        </p:nvSpPr>
        <p:spPr>
          <a:xfrm>
            <a:off x="0" y="1855112"/>
            <a:ext cx="12192000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Credit in a Changing World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96123-5E0B-84FD-40EC-7B4E08F55BBE}"/>
              </a:ext>
            </a:extLst>
          </p:cNvPr>
          <p:cNvSpPr txBox="1"/>
          <p:nvPr/>
        </p:nvSpPr>
        <p:spPr>
          <a:xfrm>
            <a:off x="2608087" y="2531647"/>
            <a:ext cx="4333875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 err="1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Panellists</a:t>
            </a: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A1D5AA-2D2A-E176-604D-E9FF978B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996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140C693-6AEA-D8B1-CF84-5B1B2F56626B}"/>
              </a:ext>
            </a:extLst>
          </p:cNvPr>
          <p:cNvSpPr txBox="1"/>
          <p:nvPr/>
        </p:nvSpPr>
        <p:spPr>
          <a:xfrm>
            <a:off x="922429" y="4821382"/>
            <a:ext cx="26397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Serra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Erdogmus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CIO,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Canadian Medical</a:t>
            </a:r>
            <a:b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Protective Association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6A1F4E5-4C63-31B9-45F8-F2956900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3788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DD5D719-1761-857A-5BCE-D37F26D2FC5A}"/>
              </a:ext>
            </a:extLst>
          </p:cNvPr>
          <p:cNvSpPr txBox="1"/>
          <p:nvPr/>
        </p:nvSpPr>
        <p:spPr>
          <a:xfrm>
            <a:off x="8607853" y="4821381"/>
            <a:ext cx="26617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Josée Mondoux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Pension Fund Investment Committee,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Ottawa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AA977A2-6F08-9876-8151-80F4DC374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r="365"/>
          <a:stretch/>
        </p:blipFill>
        <p:spPr>
          <a:xfrm>
            <a:off x="6623280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55D1685-5CCE-C950-4D8F-502F17293471}"/>
              </a:ext>
            </a:extLst>
          </p:cNvPr>
          <p:cNvSpPr txBox="1"/>
          <p:nvPr/>
        </p:nvSpPr>
        <p:spPr>
          <a:xfrm>
            <a:off x="6011895" y="4821381"/>
            <a:ext cx="2632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Aaron Young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Vice-president and Client Portfolio Manager,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CIBC Asset Management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88676A-9FAC-07A7-356E-004DD28BE2EC}"/>
              </a:ext>
            </a:extLst>
          </p:cNvPr>
          <p:cNvSpPr txBox="1"/>
          <p:nvPr/>
        </p:nvSpPr>
        <p:spPr>
          <a:xfrm>
            <a:off x="8644365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8F5A2C0-FCCD-CB76-D56C-09C16C60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17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CFC7281-5AFF-6974-571F-27BBACE7590F}"/>
              </a:ext>
            </a:extLst>
          </p:cNvPr>
          <p:cNvSpPr txBox="1"/>
          <p:nvPr/>
        </p:nvSpPr>
        <p:spPr>
          <a:xfrm>
            <a:off x="3419997" y="4821382"/>
            <a:ext cx="26867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Ryan Kuruliak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Senior Vice-president and Practice Leader,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Investment HUB International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135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A8614-E5AE-296B-2984-E023550F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234EDE-A279-38DC-4BEA-DEC09D2F4C84}"/>
              </a:ext>
            </a:extLst>
          </p:cNvPr>
          <p:cNvGrpSpPr/>
          <p:nvPr/>
        </p:nvGrpSpPr>
        <p:grpSpPr>
          <a:xfrm>
            <a:off x="1057275" y="2712270"/>
            <a:ext cx="10077450" cy="391886"/>
            <a:chOff x="1057275" y="3569724"/>
            <a:chExt cx="10077450" cy="39188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1565C01-52A0-4D05-9147-9A4331F9083F}"/>
                </a:ext>
              </a:extLst>
            </p:cNvPr>
            <p:cNvCxnSpPr/>
            <p:nvPr/>
          </p:nvCxnSpPr>
          <p:spPr>
            <a:xfrm>
              <a:off x="1057275" y="3765667"/>
              <a:ext cx="10077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7A670ECB-E1BA-C191-6776-F68E8B560D75}"/>
                </a:ext>
              </a:extLst>
            </p:cNvPr>
            <p:cNvSpPr/>
            <p:nvPr/>
          </p:nvSpPr>
          <p:spPr>
            <a:xfrm>
              <a:off x="4902182" y="3569724"/>
              <a:ext cx="2378110" cy="39188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latin typeface="Arial" charset="0"/>
                  <a:ea typeface="Arial" charset="0"/>
                  <a:cs typeface="Arial" charset="0"/>
                </a:rPr>
                <a:t>QUESTION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135AC1-2B9B-6190-DE5F-2F710FF86469}"/>
              </a:ext>
            </a:extLst>
          </p:cNvPr>
          <p:cNvSpPr txBox="1"/>
          <p:nvPr/>
        </p:nvSpPr>
        <p:spPr>
          <a:xfrm>
            <a:off x="855255" y="3518602"/>
            <a:ext cx="10471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Over the next 1-3 years, are you looking to increase/decrease/keep the same your allocation to Public Credit? Private Credit? Why?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83D72-4AB6-E5DE-8608-6F1FF0EC7EB7}"/>
              </a:ext>
            </a:extLst>
          </p:cNvPr>
          <p:cNvSpPr txBox="1"/>
          <p:nvPr/>
        </p:nvSpPr>
        <p:spPr>
          <a:xfrm>
            <a:off x="2147886" y="1899634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WORKSHOP Q&amp;A</a:t>
            </a:r>
            <a:endParaRPr lang="en-CA" sz="2800" dirty="0">
              <a:solidFill>
                <a:srgbClr val="ED23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63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6D01C-1439-781E-AD0B-D6F8615C0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046AC8-D59B-B800-8E99-1BAE56284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85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FDE9-D46D-90F9-B50D-150C96E62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810643-9974-E968-43F9-E190C2DA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0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01E4A-88CE-682B-9B91-FBAE94FB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F0404E-2CE8-CEB4-45BD-1075D1B8D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22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4E814-446A-847F-7249-A2FAE4FE7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6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45091-67D0-DE2A-7F18-2D1412CC0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C93995-D77A-D55D-20FF-6ABD7B5336AC}"/>
              </a:ext>
            </a:extLst>
          </p:cNvPr>
          <p:cNvSpPr txBox="1"/>
          <p:nvPr/>
        </p:nvSpPr>
        <p:spPr>
          <a:xfrm>
            <a:off x="0" y="1855113"/>
            <a:ext cx="12191999" cy="481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Keynote Fireside Chat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0C3509-E00F-DA57-9FAA-38830AFD8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5950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092A03-B909-FC48-CF55-B470151540AC}"/>
              </a:ext>
            </a:extLst>
          </p:cNvPr>
          <p:cNvSpPr txBox="1"/>
          <p:nvPr/>
        </p:nvSpPr>
        <p:spPr>
          <a:xfrm>
            <a:off x="1753330" y="4821381"/>
            <a:ext cx="4214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Michael Buhr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Executive Director,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C100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E18FA-9FFD-CCD8-C627-D49C3ACF669A}"/>
              </a:ext>
            </a:extLst>
          </p:cNvPr>
          <p:cNvSpPr txBox="1"/>
          <p:nvPr/>
        </p:nvSpPr>
        <p:spPr>
          <a:xfrm>
            <a:off x="821267" y="2531647"/>
            <a:ext cx="6079067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Presenter: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5EBBC3-6FEC-281E-BB9F-F647FEB3C817}"/>
              </a:ext>
            </a:extLst>
          </p:cNvPr>
          <p:cNvSpPr txBox="1"/>
          <p:nvPr/>
        </p:nvSpPr>
        <p:spPr>
          <a:xfrm>
            <a:off x="5511800" y="2506820"/>
            <a:ext cx="607906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6E199-77A1-1163-923A-0EB0095F6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98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30D2CD-E11C-2DD1-CD51-57DB7F255240}"/>
              </a:ext>
            </a:extLst>
          </p:cNvPr>
          <p:cNvSpPr txBox="1"/>
          <p:nvPr/>
        </p:nvSpPr>
        <p:spPr>
          <a:xfrm>
            <a:off x="7198336" y="4821382"/>
            <a:ext cx="279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Christy Clark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Former Premier,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392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55CB1-BBF0-93A5-83B7-6C0B3E81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3403EE-5A6B-A6A4-250D-BFFD0E78C6F0}"/>
              </a:ext>
            </a:extLst>
          </p:cNvPr>
          <p:cNvSpPr txBox="1"/>
          <p:nvPr/>
        </p:nvSpPr>
        <p:spPr>
          <a:xfrm>
            <a:off x="0" y="1855112"/>
            <a:ext cx="12192000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Markets at a Crossroads — Challenges and Strategies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61AB60-A676-BB27-863D-8DB3751D7521}"/>
              </a:ext>
            </a:extLst>
          </p:cNvPr>
          <p:cNvSpPr txBox="1"/>
          <p:nvPr/>
        </p:nvSpPr>
        <p:spPr>
          <a:xfrm>
            <a:off x="2608087" y="2531647"/>
            <a:ext cx="4333875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 err="1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Panellists</a:t>
            </a: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2F49F6-1E5F-166C-6330-D4206BC45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996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4841E0-C0C2-28A3-C257-E480431AD89B}"/>
              </a:ext>
            </a:extLst>
          </p:cNvPr>
          <p:cNvSpPr txBox="1"/>
          <p:nvPr/>
        </p:nvSpPr>
        <p:spPr>
          <a:xfrm>
            <a:off x="922429" y="4821382"/>
            <a:ext cx="26397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Jason Campbell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Principal, Investment Consulting,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Eckler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E4BAB5-7739-62D4-80E6-6E936E399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2137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5F354A-9D0A-0F97-D24B-45F71765580A}"/>
              </a:ext>
            </a:extLst>
          </p:cNvPr>
          <p:cNvSpPr txBox="1"/>
          <p:nvPr/>
        </p:nvSpPr>
        <p:spPr>
          <a:xfrm>
            <a:off x="3456202" y="4821381"/>
            <a:ext cx="26617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Jane Segal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Managing Director,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Wittington Investments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DB9426-9869-169E-8D66-4D9F70B18D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280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5E8D09-A52A-53C7-CD95-A2AEEE726567}"/>
              </a:ext>
            </a:extLst>
          </p:cNvPr>
          <p:cNvSpPr txBox="1"/>
          <p:nvPr/>
        </p:nvSpPr>
        <p:spPr>
          <a:xfrm>
            <a:off x="6011895" y="4821381"/>
            <a:ext cx="2632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Shan Shan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Investment Manager,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Baillie Gifford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A6E57D-8E04-19E2-9EF1-B39335510DF1}"/>
              </a:ext>
            </a:extLst>
          </p:cNvPr>
          <p:cNvSpPr txBox="1"/>
          <p:nvPr/>
        </p:nvSpPr>
        <p:spPr>
          <a:xfrm>
            <a:off x="8644365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7C5C69-74C1-8FB7-5736-F291D114E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96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9F8F51-BB43-893B-4766-707379D31E7A}"/>
              </a:ext>
            </a:extLst>
          </p:cNvPr>
          <p:cNvSpPr txBox="1"/>
          <p:nvPr/>
        </p:nvSpPr>
        <p:spPr>
          <a:xfrm>
            <a:off x="8641643" y="4821382"/>
            <a:ext cx="25863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Tracey Wong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Vice-president, Sales and Consultant Relations,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Fidelity Canada Institutional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F20D8-E6B9-D3BC-E032-97B729D16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83F16A-A683-D88E-64F2-24FD2F06EBA5}"/>
              </a:ext>
            </a:extLst>
          </p:cNvPr>
          <p:cNvGrpSpPr/>
          <p:nvPr/>
        </p:nvGrpSpPr>
        <p:grpSpPr>
          <a:xfrm>
            <a:off x="1057275" y="2712270"/>
            <a:ext cx="10077450" cy="391886"/>
            <a:chOff x="1057275" y="3569724"/>
            <a:chExt cx="10077450" cy="39188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EF0C828-534D-2467-DE98-1C3E0D9467DF}"/>
                </a:ext>
              </a:extLst>
            </p:cNvPr>
            <p:cNvCxnSpPr/>
            <p:nvPr/>
          </p:nvCxnSpPr>
          <p:spPr>
            <a:xfrm>
              <a:off x="1057275" y="3765667"/>
              <a:ext cx="10077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2BBA352D-27C9-8475-5D26-344CFA929D40}"/>
                </a:ext>
              </a:extLst>
            </p:cNvPr>
            <p:cNvSpPr/>
            <p:nvPr/>
          </p:nvSpPr>
          <p:spPr>
            <a:xfrm>
              <a:off x="4902182" y="3569724"/>
              <a:ext cx="2378110" cy="39188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latin typeface="Arial" charset="0"/>
                  <a:ea typeface="Arial" charset="0"/>
                  <a:cs typeface="Arial" charset="0"/>
                </a:rPr>
                <a:t>QUESTION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281B8AC-699E-079A-FCBB-2718AC29816A}"/>
              </a:ext>
            </a:extLst>
          </p:cNvPr>
          <p:cNvSpPr txBox="1"/>
          <p:nvPr/>
        </p:nvSpPr>
        <p:spPr>
          <a:xfrm>
            <a:off x="855255" y="3518602"/>
            <a:ext cx="104719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What’s your biggest concern with your current private markets portfolio - liquidity risk, vintage year concentration, fee drag or GP alignment?”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E23A8-A0A7-43D7-A059-15DF87774C3B}"/>
              </a:ext>
            </a:extLst>
          </p:cNvPr>
          <p:cNvSpPr txBox="1"/>
          <p:nvPr/>
        </p:nvSpPr>
        <p:spPr>
          <a:xfrm>
            <a:off x="2147886" y="1899634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WORKSHOP Q&amp;A</a:t>
            </a:r>
            <a:endParaRPr lang="en-CA" sz="2800" dirty="0">
              <a:solidFill>
                <a:srgbClr val="ED23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2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13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467C1-D351-084E-3140-39CB291F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77801-7E3C-0056-003F-71E18E7F2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07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2FC30-4E4D-B4B0-8834-67D4FD91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6EBDCCD-3D32-8073-4624-42A17BA27AC6}"/>
              </a:ext>
            </a:extLst>
          </p:cNvPr>
          <p:cNvGrpSpPr/>
          <p:nvPr/>
        </p:nvGrpSpPr>
        <p:grpSpPr>
          <a:xfrm>
            <a:off x="1057275" y="2712270"/>
            <a:ext cx="10077450" cy="391886"/>
            <a:chOff x="1057275" y="3569724"/>
            <a:chExt cx="10077450" cy="3918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D6D346C-005A-0A15-E37B-52EA7001AE94}"/>
                </a:ext>
              </a:extLst>
            </p:cNvPr>
            <p:cNvCxnSpPr/>
            <p:nvPr/>
          </p:nvCxnSpPr>
          <p:spPr>
            <a:xfrm>
              <a:off x="1057275" y="3765667"/>
              <a:ext cx="10077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7CCF3854-F480-F29B-3FA6-9263D9C89DC4}"/>
                </a:ext>
              </a:extLst>
            </p:cNvPr>
            <p:cNvSpPr/>
            <p:nvPr/>
          </p:nvSpPr>
          <p:spPr>
            <a:xfrm>
              <a:off x="4902182" y="3569724"/>
              <a:ext cx="2378110" cy="39188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latin typeface="Arial" charset="0"/>
                  <a:ea typeface="Arial" charset="0"/>
                  <a:cs typeface="Arial" charset="0"/>
                </a:rPr>
                <a:t>QUESTION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0642464-7FE5-B74C-6289-ABF8BCC02889}"/>
              </a:ext>
            </a:extLst>
          </p:cNvPr>
          <p:cNvSpPr txBox="1"/>
          <p:nvPr/>
        </p:nvSpPr>
        <p:spPr>
          <a:xfrm>
            <a:off x="855255" y="3518602"/>
            <a:ext cx="1047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How has geopolitical tension impacted your investment decision making in the last 6 months?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AE8116-8EFC-298A-70C8-10490FC24CEE}"/>
              </a:ext>
            </a:extLst>
          </p:cNvPr>
          <p:cNvSpPr txBox="1"/>
          <p:nvPr/>
        </p:nvSpPr>
        <p:spPr>
          <a:xfrm>
            <a:off x="2147886" y="1899634"/>
            <a:ext cx="7896225" cy="24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CONGRESSIONAL HUDDLE</a:t>
            </a:r>
            <a:endParaRPr lang="en-CA" sz="2800" dirty="0">
              <a:solidFill>
                <a:srgbClr val="ED23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70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A03B4-F933-9086-3AE4-AC14BE0AF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A0C74-CE92-A4C8-27F2-D756F4F15FCC}"/>
              </a:ext>
            </a:extLst>
          </p:cNvPr>
          <p:cNvSpPr txBox="1"/>
          <p:nvPr/>
        </p:nvSpPr>
        <p:spPr>
          <a:xfrm>
            <a:off x="282498" y="1855113"/>
            <a:ext cx="11627004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U.S. Policy and the Future of International Finance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E3D786-666C-272B-E785-F150A61E6200}"/>
              </a:ext>
            </a:extLst>
          </p:cNvPr>
          <p:cNvSpPr txBox="1"/>
          <p:nvPr/>
        </p:nvSpPr>
        <p:spPr>
          <a:xfrm>
            <a:off x="2815015" y="2531647"/>
            <a:ext cx="3985247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Presenters: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3E29B1-323F-0173-3C75-1ABC70008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596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AD38B8-08DF-9A71-DC7F-A0D727FDB128}"/>
              </a:ext>
            </a:extLst>
          </p:cNvPr>
          <p:cNvSpPr txBox="1"/>
          <p:nvPr/>
        </p:nvSpPr>
        <p:spPr>
          <a:xfrm>
            <a:off x="1888389" y="4821382"/>
            <a:ext cx="3327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Steven B. Kamin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Senior Fellow, American Enterprise Institute (AEI), and Former Director, International Finance,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U.S. Federal Reserve Board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BD4CEF2-8E62-4BD8-A38A-C06FA432BC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737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64EC13F-AD67-C896-E3E8-3BE7A6855A7D}"/>
              </a:ext>
            </a:extLst>
          </p:cNvPr>
          <p:cNvSpPr txBox="1"/>
          <p:nvPr/>
        </p:nvSpPr>
        <p:spPr>
          <a:xfrm>
            <a:off x="4994986" y="4821381"/>
            <a:ext cx="22033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Millan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Mulraine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Chief Economist,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Ontario Teachers’ Pension Plan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F0D543-29C6-EE60-2768-9D249BF0E606}"/>
              </a:ext>
            </a:extLst>
          </p:cNvPr>
          <p:cNvSpPr txBox="1"/>
          <p:nvPr/>
        </p:nvSpPr>
        <p:spPr>
          <a:xfrm>
            <a:off x="7332481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7075A-9B7A-8B6B-126F-87E49C438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612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7B155-66BD-F2A9-6C01-3EE5E8BC46A7}"/>
              </a:ext>
            </a:extLst>
          </p:cNvPr>
          <p:cNvSpPr txBox="1"/>
          <p:nvPr/>
        </p:nvSpPr>
        <p:spPr>
          <a:xfrm>
            <a:off x="7133054" y="4821382"/>
            <a:ext cx="29158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Dr. Marlene Puffer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Former CIO, </a:t>
            </a:r>
            <a:r>
              <a:rPr lang="en-CA" sz="1400" dirty="0" err="1">
                <a:latin typeface="Arial" panose="020B0604020202020204" pitchFamily="34" charset="0"/>
                <a:cs typeface="Arial" panose="020B0604020202020204" pitchFamily="34" charset="0"/>
              </a:rPr>
              <a:t>AIMCo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and Advisory Board Member,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Canadian Leadership Congress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22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4C062E-F9D4-8BDD-BC7B-0B86C5F67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6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693B1-958F-F948-1F17-2868FD389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1C325-2D1F-B4AE-7CB5-515620EA6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29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F9A10-5856-E72A-3E76-D3113890B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C84F4D-EC20-4B83-E4E0-5746FA980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2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DDCF2-810B-F7E7-6363-3DBCB632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608C0-C9D5-8B17-294A-EFAE99D4F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25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5C833E-A00F-4EC2-B731-AD2FBF33E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473" y="2420153"/>
            <a:ext cx="1053053" cy="1053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5CAFB-7CDB-4125-BE74-13FCB0658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699" y="3764054"/>
            <a:ext cx="8356600" cy="57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7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667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0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2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21CC9-025D-48AC-AA89-06B76256B4D5}"/>
              </a:ext>
            </a:extLst>
          </p:cNvPr>
          <p:cNvSpPr txBox="1"/>
          <p:nvPr/>
        </p:nvSpPr>
        <p:spPr>
          <a:xfrm>
            <a:off x="0" y="1855113"/>
            <a:ext cx="12191999" cy="478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The Ambassadors — Perspectives on Canada’s Key Relationships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96123-5E0B-84FD-40EC-7B4E08F55BBE}"/>
              </a:ext>
            </a:extLst>
          </p:cNvPr>
          <p:cNvSpPr txBox="1"/>
          <p:nvPr/>
        </p:nvSpPr>
        <p:spPr>
          <a:xfrm>
            <a:off x="2815015" y="2531647"/>
            <a:ext cx="3985247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 err="1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Panellists</a:t>
            </a: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A1D5AA-2D2A-E176-604D-E9FF978B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5596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40C693-6AEA-D8B1-CF84-5B1B2F56626B}"/>
              </a:ext>
            </a:extLst>
          </p:cNvPr>
          <p:cNvSpPr txBox="1"/>
          <p:nvPr/>
        </p:nvSpPr>
        <p:spPr>
          <a:xfrm>
            <a:off x="2108870" y="4821382"/>
            <a:ext cx="28861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Pierre Alarie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Regional Chair,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ATCO Latin America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Former Canadian Ambassador to Mexico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A1F4E5-4C63-31B9-45F8-F2956900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1737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D5D719-1761-857A-5BCE-D37F26D2FC5A}"/>
              </a:ext>
            </a:extLst>
          </p:cNvPr>
          <p:cNvSpPr txBox="1"/>
          <p:nvPr/>
        </p:nvSpPr>
        <p:spPr>
          <a:xfrm>
            <a:off x="4683084" y="4821381"/>
            <a:ext cx="28271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Stewart Beck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Former Canadian High Commissioner to India and Advisory Board Member,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Canadian Leadership Congress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88676A-9FAC-07A7-356E-004DD28BE2EC}"/>
              </a:ext>
            </a:extLst>
          </p:cNvPr>
          <p:cNvSpPr txBox="1"/>
          <p:nvPr/>
        </p:nvSpPr>
        <p:spPr>
          <a:xfrm>
            <a:off x="7339341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F5A2C0-FCCD-CB76-D56C-09C16C609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298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FC7281-5AFF-6974-571F-27BBACE7590F}"/>
              </a:ext>
            </a:extLst>
          </p:cNvPr>
          <p:cNvSpPr txBox="1"/>
          <p:nvPr/>
        </p:nvSpPr>
        <p:spPr>
          <a:xfrm>
            <a:off x="7198336" y="4821382"/>
            <a:ext cx="279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Christy Clark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Former Premier,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British Columbia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9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9DB21CC9-025D-48AC-AA89-06B76256B4D5}"/>
              </a:ext>
            </a:extLst>
          </p:cNvPr>
          <p:cNvSpPr txBox="1"/>
          <p:nvPr/>
        </p:nvSpPr>
        <p:spPr>
          <a:xfrm>
            <a:off x="0" y="1588078"/>
            <a:ext cx="12192000" cy="88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Thriving Through Disruption — Lessons, Challenges, </a:t>
            </a:r>
            <a:b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and Opportunities in Today’s Markets</a:t>
            </a:r>
            <a:endParaRPr lang="en-US" sz="24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96123-5E0B-84FD-40EC-7B4E08F55BBE}"/>
              </a:ext>
            </a:extLst>
          </p:cNvPr>
          <p:cNvSpPr txBox="1"/>
          <p:nvPr/>
        </p:nvSpPr>
        <p:spPr>
          <a:xfrm>
            <a:off x="2608087" y="2531647"/>
            <a:ext cx="4333875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Panellists: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A1D5AA-2D2A-E176-604D-E9FF978BE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4361" y="3332237"/>
            <a:ext cx="1317476" cy="1317476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40C693-6AEA-D8B1-CF84-5B1B2F56626B}"/>
              </a:ext>
            </a:extLst>
          </p:cNvPr>
          <p:cNvSpPr txBox="1"/>
          <p:nvPr/>
        </p:nvSpPr>
        <p:spPr>
          <a:xfrm>
            <a:off x="3215877" y="4821382"/>
            <a:ext cx="313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Katheen Pabla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Director, Public Markets,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CAAT Pension Plan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6A1F4E5-4C63-31B9-45F8-F29569008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0502" y="3286712"/>
            <a:ext cx="1408525" cy="1408525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D5D719-1761-857A-5BCE-D37F26D2FC5A}"/>
              </a:ext>
            </a:extLst>
          </p:cNvPr>
          <p:cNvSpPr txBox="1"/>
          <p:nvPr/>
        </p:nvSpPr>
        <p:spPr>
          <a:xfrm>
            <a:off x="6026487" y="4821381"/>
            <a:ext cx="261787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David Ross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Senior Managing Director, Total Portfolio Management, </a:t>
            </a:r>
            <a:r>
              <a:rPr lang="en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OPTrust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A977A2-6F08-9876-8151-80F4DC374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8255" y="3298960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5D1685-5CCE-C950-4D8F-502F17293471}"/>
              </a:ext>
            </a:extLst>
          </p:cNvPr>
          <p:cNvSpPr txBox="1"/>
          <p:nvPr/>
        </p:nvSpPr>
        <p:spPr>
          <a:xfrm>
            <a:off x="864707" y="4821381"/>
            <a:ext cx="29367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Jason Campbell</a:t>
            </a:r>
            <a:b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Principal,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Investment Consulting, 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Eckler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88676A-9FAC-07A7-356E-004DD28BE2EC}"/>
              </a:ext>
            </a:extLst>
          </p:cNvPr>
          <p:cNvSpPr txBox="1"/>
          <p:nvPr/>
        </p:nvSpPr>
        <p:spPr>
          <a:xfrm>
            <a:off x="8644365" y="2515964"/>
            <a:ext cx="2516982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b="1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Moderator: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F5A2C0-FCCD-CB76-D56C-09C16C60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9962" y="3286125"/>
            <a:ext cx="1409700" cy="1409700"/>
          </a:xfrm>
          <a:prstGeom prst="ellipse">
            <a:avLst/>
          </a:prstGeom>
          <a:ln w="63500" cap="rnd">
            <a:solidFill>
              <a:schemeClr val="tx1">
                <a:lumMod val="50000"/>
                <a:lumOff val="50000"/>
              </a:schemeClr>
            </a:solidFill>
          </a:ln>
          <a:effectLst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CFC7281-5AFF-6974-571F-27BBACE7590F}"/>
              </a:ext>
            </a:extLst>
          </p:cNvPr>
          <p:cNvSpPr txBox="1"/>
          <p:nvPr/>
        </p:nvSpPr>
        <p:spPr>
          <a:xfrm>
            <a:off x="8476894" y="4821382"/>
            <a:ext cx="29158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Dr. Marlene Puffer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Former CIO, </a:t>
            </a:r>
            <a:r>
              <a:rPr lang="en-CA" sz="1400" dirty="0" err="1">
                <a:latin typeface="Arial" panose="020B0604020202020204" pitchFamily="34" charset="0"/>
                <a:cs typeface="Arial" panose="020B0604020202020204" pitchFamily="34" charset="0"/>
              </a:rPr>
              <a:t>AIMCo</a:t>
            </a: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dirty="0">
                <a:latin typeface="Arial" panose="020B0604020202020204" pitchFamily="34" charset="0"/>
                <a:cs typeface="Arial" panose="020B0604020202020204" pitchFamily="34" charset="0"/>
              </a:rPr>
              <a:t>and Advisory Board Member, </a:t>
            </a:r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Canadian Leadership Congress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1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EC173-0B9E-4300-C07F-0E7A19E95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7BA5AE2-9CFF-CDFF-045A-3EC282C456D6}"/>
              </a:ext>
            </a:extLst>
          </p:cNvPr>
          <p:cNvGrpSpPr/>
          <p:nvPr/>
        </p:nvGrpSpPr>
        <p:grpSpPr>
          <a:xfrm>
            <a:off x="1057275" y="2712270"/>
            <a:ext cx="10077450" cy="391886"/>
            <a:chOff x="1057275" y="3569724"/>
            <a:chExt cx="10077450" cy="391886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C223A52-3821-D460-AF93-489AABD8C986}"/>
                </a:ext>
              </a:extLst>
            </p:cNvPr>
            <p:cNvCxnSpPr/>
            <p:nvPr/>
          </p:nvCxnSpPr>
          <p:spPr>
            <a:xfrm>
              <a:off x="1057275" y="3765667"/>
              <a:ext cx="100774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AAFE23E0-E0EA-ED76-B1C3-66932D247741}"/>
                </a:ext>
              </a:extLst>
            </p:cNvPr>
            <p:cNvSpPr/>
            <p:nvPr/>
          </p:nvSpPr>
          <p:spPr>
            <a:xfrm>
              <a:off x="4902182" y="3569724"/>
              <a:ext cx="2378110" cy="391886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latin typeface="Arial" charset="0"/>
                  <a:ea typeface="Arial" charset="0"/>
                  <a:cs typeface="Arial" charset="0"/>
                </a:rPr>
                <a:t>QUESTION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C9A4AF-E64F-3714-6781-BEBC5E726D03}"/>
              </a:ext>
            </a:extLst>
          </p:cNvPr>
          <p:cNvSpPr txBox="1"/>
          <p:nvPr/>
        </p:nvSpPr>
        <p:spPr>
          <a:xfrm>
            <a:off x="855255" y="3518602"/>
            <a:ext cx="10471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Have you had to become more reactive in your investment approach over the last 6 months</a:t>
            </a:r>
            <a:r>
              <a:rPr lang="en-CA" sz="3600" i="1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br>
              <a:rPr lang="en-CA" sz="3600" i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600" i="1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CA" sz="3600" i="1" dirty="0">
                <a:latin typeface="Arial" panose="020B0604020202020204" pitchFamily="34" charset="0"/>
                <a:cs typeface="Arial" panose="020B0604020202020204" pitchFamily="34" charset="0"/>
              </a:rPr>
              <a:t>yes, how have you approached decision making with your teams?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DF2A3-60E6-270E-745E-56D1BB128555}"/>
              </a:ext>
            </a:extLst>
          </p:cNvPr>
          <p:cNvSpPr txBox="1"/>
          <p:nvPr/>
        </p:nvSpPr>
        <p:spPr>
          <a:xfrm>
            <a:off x="2147886" y="1899634"/>
            <a:ext cx="78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2326"/>
                </a:solidFill>
                <a:latin typeface="Arial" charset="0"/>
                <a:ea typeface="Arial" charset="0"/>
                <a:cs typeface="Arial" charset="0"/>
              </a:rPr>
              <a:t>WORKSHOP Q&amp;A</a:t>
            </a:r>
            <a:endParaRPr lang="en-CA" sz="2800" dirty="0">
              <a:solidFill>
                <a:srgbClr val="ED232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12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18340</TotalTime>
  <Words>823</Words>
  <Application>Microsoft Macintosh PowerPoint</Application>
  <PresentationFormat>Widescreen</PresentationFormat>
  <Paragraphs>94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Kanchana Rajalingam</dc:creator>
  <cp:lastModifiedBy>Dennis Foot</cp:lastModifiedBy>
  <cp:revision>564</cp:revision>
  <dcterms:created xsi:type="dcterms:W3CDTF">2022-02-02T02:14:06Z</dcterms:created>
  <dcterms:modified xsi:type="dcterms:W3CDTF">2025-06-04T12:47:13Z</dcterms:modified>
</cp:coreProperties>
</file>